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</p:sldIdLst>
  <p:sldSz cx="6858000" cy="9144000" type="screen4x3"/>
  <p:notesSz cx="6797675" cy="992663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90" y="5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ามเหลี่ยมมุมฉาก 9"/>
          <p:cNvSpPr/>
          <p:nvPr/>
        </p:nvSpPr>
        <p:spPr>
          <a:xfrm>
            <a:off x="-1" y="6218863"/>
            <a:ext cx="686331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ชื่อเรื่อง 8"/>
          <p:cNvSpPr>
            <a:spLocks noGrp="1"/>
          </p:cNvSpPr>
          <p:nvPr>
            <p:ph type="ctrTitle"/>
          </p:nvPr>
        </p:nvSpPr>
        <p:spPr>
          <a:xfrm>
            <a:off x="514350" y="2336802"/>
            <a:ext cx="5829300" cy="243968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ชื่อเรื่องรอง 16"/>
          <p:cNvSpPr>
            <a:spLocks noGrp="1"/>
          </p:cNvSpPr>
          <p:nvPr>
            <p:ph type="subTitle" idx="1"/>
          </p:nvPr>
        </p:nvSpPr>
        <p:spPr>
          <a:xfrm>
            <a:off x="514350" y="4815476"/>
            <a:ext cx="5829300" cy="1599605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grpSp>
        <p:nvGrpSpPr>
          <p:cNvPr id="2" name="กลุ่ม 1"/>
          <p:cNvGrpSpPr/>
          <p:nvPr/>
        </p:nvGrpSpPr>
        <p:grpSpPr>
          <a:xfrm>
            <a:off x="-2824" y="6604000"/>
            <a:ext cx="6860824" cy="2549451"/>
            <a:chOff x="-3765" y="4832896"/>
            <a:chExt cx="9147765" cy="2032192"/>
          </a:xfrm>
        </p:grpSpPr>
        <p:sp>
          <p:nvSpPr>
            <p:cNvPr id="7" name="รูปแบบอิสระ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รูปแบบอิสระ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รูปแบบอิสระ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ตัวเชื่อมต่อตรง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ตัวแทนวันที่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E1D5EA5-8E5C-4818-93F9-8DC79E773078}" type="datetimeFigureOut">
              <a:rPr lang="th-TH" smtClean="0"/>
              <a:t>29/03/67</a:t>
            </a:fld>
            <a:endParaRPr lang="th-TH"/>
          </a:p>
        </p:txBody>
      </p:sp>
      <p:sp>
        <p:nvSpPr>
          <p:cNvPr id="19" name="ตัวแทนท้ายกระดา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27" name="ตัวแทนหมายเลขภาพนิ่ง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2D1135C-9E1B-4626-8E6F-5A699879F6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D5EA5-8E5C-4818-93F9-8DC79E773078}" type="datetimeFigureOut">
              <a:rPr lang="th-TH" smtClean="0"/>
              <a:t>29/03/67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D1135C-9E1B-4626-8E6F-5A699879F6F8}" type="slidenum">
              <a:rPr lang="th-TH" smtClean="0"/>
              <a:t>‹#›</a:t>
            </a:fld>
            <a:endParaRPr lang="th-TH"/>
          </a:p>
        </p:txBody>
      </p:sp>
      <p:sp>
        <p:nvSpPr>
          <p:cNvPr id="7" name="ชื่อเรื่อง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41782" y="1412949"/>
            <a:ext cx="5829300" cy="24384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2942035" y="3908949"/>
            <a:ext cx="3429000" cy="1939851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D5EA5-8E5C-4818-93F9-8DC79E773078}" type="datetimeFigureOut">
              <a:rPr lang="th-TH" smtClean="0"/>
              <a:t>29/03/67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D1135C-9E1B-4626-8E6F-5A699879F6F8}" type="slidenum">
              <a:rPr lang="th-TH" smtClean="0"/>
              <a:t>‹#›</a:t>
            </a:fld>
            <a:endParaRPr lang="th-TH"/>
          </a:p>
        </p:txBody>
      </p:sp>
      <p:sp>
        <p:nvSpPr>
          <p:cNvPr id="7" name="เครื่องหมายบั้ง 6"/>
          <p:cNvSpPr/>
          <p:nvPr/>
        </p:nvSpPr>
        <p:spPr>
          <a:xfrm>
            <a:off x="2727510" y="4007296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เครื่องหมายบั้ง 7"/>
          <p:cNvSpPr/>
          <p:nvPr/>
        </p:nvSpPr>
        <p:spPr>
          <a:xfrm>
            <a:off x="2587698" y="4007296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342900" y="19751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3486150" y="19751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D5EA5-8E5C-4818-93F9-8DC79E773078}" type="datetimeFigureOut">
              <a:rPr lang="th-TH" smtClean="0"/>
              <a:t>29/03/67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D1135C-9E1B-4626-8E6F-5A699879F6F8}" type="slidenum">
              <a:rPr lang="th-TH" smtClean="0"/>
              <a:t>‹#›</a:t>
            </a:fld>
            <a:endParaRPr lang="th-TH"/>
          </a:p>
        </p:txBody>
      </p:sp>
      <p:sp>
        <p:nvSpPr>
          <p:cNvPr id="8" name="ชื่อเรื่อง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6172200" cy="1524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342900" y="7213600"/>
            <a:ext cx="3030141" cy="1016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3"/>
          </p:nvPr>
        </p:nvSpPr>
        <p:spPr>
          <a:xfrm>
            <a:off x="3483770" y="7213600"/>
            <a:ext cx="3031331" cy="1016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เนื้อหา 4"/>
          <p:cNvSpPr>
            <a:spLocks noGrp="1"/>
          </p:cNvSpPr>
          <p:nvPr>
            <p:ph sz="quarter" idx="2"/>
          </p:nvPr>
        </p:nvSpPr>
        <p:spPr>
          <a:xfrm>
            <a:off x="342900" y="1925726"/>
            <a:ext cx="3030141" cy="5255684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3483769" y="1925726"/>
            <a:ext cx="3031331" cy="5255684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D5EA5-8E5C-4818-93F9-8DC79E773078}" type="datetimeFigureOut">
              <a:rPr lang="th-TH" smtClean="0"/>
              <a:t>29/03/67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D1135C-9E1B-4626-8E6F-5A699879F6F8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D5EA5-8E5C-4818-93F9-8DC79E773078}" type="datetimeFigureOut">
              <a:rPr lang="th-TH" smtClean="0"/>
              <a:t>29/03/67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D1135C-9E1B-4626-8E6F-5A699879F6F8}" type="slidenum">
              <a:rPr lang="th-TH" smtClean="0"/>
              <a:t>‹#›</a:t>
            </a:fld>
            <a:endParaRPr lang="th-TH"/>
          </a:p>
        </p:txBody>
      </p:sp>
      <p:sp>
        <p:nvSpPr>
          <p:cNvPr id="6" name="ชื่อเรื่อง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D5EA5-8E5C-4818-93F9-8DC79E773078}" type="datetimeFigureOut">
              <a:rPr lang="th-TH" smtClean="0"/>
              <a:t>29/03/67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D1135C-9E1B-4626-8E6F-5A699879F6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6502400"/>
            <a:ext cx="5611332" cy="6096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2"/>
          </p:nvPr>
        </p:nvSpPr>
        <p:spPr>
          <a:xfrm>
            <a:off x="3314700" y="7140136"/>
            <a:ext cx="2980944" cy="12192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1"/>
          </p:nvPr>
        </p:nvSpPr>
        <p:spPr>
          <a:xfrm>
            <a:off x="685800" y="365760"/>
            <a:ext cx="5609844" cy="6096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>
          <a:xfrm>
            <a:off x="5045274" y="8543925"/>
            <a:ext cx="1440180" cy="487680"/>
          </a:xfrm>
        </p:spPr>
        <p:txBody>
          <a:bodyPr/>
          <a:lstStyle>
            <a:extLst/>
          </a:lstStyle>
          <a:p>
            <a:fld id="{FE1D5EA5-8E5C-4818-93F9-8DC79E773078}" type="datetimeFigureOut">
              <a:rPr lang="th-TH" smtClean="0"/>
              <a:t>29/03/67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D1135C-9E1B-4626-8E6F-5A699879F6F8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55924" y="7257870"/>
            <a:ext cx="5372100" cy="864309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1450" y="253291"/>
            <a:ext cx="6515100" cy="585216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E1D5EA5-8E5C-4818-93F9-8DC79E773078}" type="datetimeFigureOut">
              <a:rPr lang="th-TH" smtClean="0"/>
              <a:t>29/03/67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285054" y="8543926"/>
            <a:ext cx="1763011" cy="48683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2D1135C-9E1B-4626-8E6F-5A699879F6F8}" type="slidenum">
              <a:rPr lang="th-TH" smtClean="0"/>
              <a:t>‹#›</a:t>
            </a:fld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1450" y="6486830"/>
            <a:ext cx="6056574" cy="750229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>
            <a:off x="374455" y="7926582"/>
            <a:ext cx="3705468" cy="12281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รูปแบบอิสระ 8"/>
          <p:cNvSpPr>
            <a:spLocks/>
          </p:cNvSpPr>
          <p:nvPr/>
        </p:nvSpPr>
        <p:spPr bwMode="auto">
          <a:xfrm>
            <a:off x="364288" y="7918681"/>
            <a:ext cx="2767838" cy="124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สามเหลี่ยมมุมฉาก 9"/>
          <p:cNvSpPr>
            <a:spLocks/>
          </p:cNvSpPr>
          <p:nvPr/>
        </p:nvSpPr>
        <p:spPr bwMode="auto">
          <a:xfrm>
            <a:off x="-4532" y="7721671"/>
            <a:ext cx="2551736" cy="1441157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ตัวเชื่อมต่อตรง 10"/>
          <p:cNvCxnSpPr/>
          <p:nvPr/>
        </p:nvCxnSpPr>
        <p:spPr>
          <a:xfrm>
            <a:off x="-6928" y="7716985"/>
            <a:ext cx="2554132" cy="144584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เครื่องหมายบั้ง 11"/>
          <p:cNvSpPr/>
          <p:nvPr/>
        </p:nvSpPr>
        <p:spPr>
          <a:xfrm>
            <a:off x="6498084" y="6651253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เครื่องหมายบั้ง 12"/>
          <p:cNvSpPr/>
          <p:nvPr/>
        </p:nvSpPr>
        <p:spPr>
          <a:xfrm>
            <a:off x="6358272" y="6651253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42900" y="1975106"/>
            <a:ext cx="6172200" cy="584809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D5EA5-8E5C-4818-93F9-8DC79E773078}" type="datetimeFigureOut">
              <a:rPr lang="th-TH" smtClean="0"/>
              <a:t>29/03/67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D1135C-9E1B-4626-8E6F-5A699879F6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5133010" y="366187"/>
            <a:ext cx="1333103" cy="7457015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743450" cy="745701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1D5EA5-8E5C-4818-93F9-8DC79E773078}" type="datetimeFigureOut">
              <a:rPr lang="th-TH" smtClean="0"/>
              <a:t>29/03/67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D1135C-9E1B-4626-8E6F-5A699879F6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รูปแบบอิสระ 12"/>
          <p:cNvSpPr>
            <a:spLocks/>
          </p:cNvSpPr>
          <p:nvPr/>
        </p:nvSpPr>
        <p:spPr bwMode="auto">
          <a:xfrm>
            <a:off x="374455" y="7926582"/>
            <a:ext cx="3705468" cy="12281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รูปแบบอิสระ 11"/>
          <p:cNvSpPr>
            <a:spLocks/>
          </p:cNvSpPr>
          <p:nvPr/>
        </p:nvSpPr>
        <p:spPr bwMode="auto">
          <a:xfrm>
            <a:off x="364288" y="7918681"/>
            <a:ext cx="2767838" cy="124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สามเหลี่ยมมุมฉาก 13"/>
          <p:cNvSpPr>
            <a:spLocks/>
          </p:cNvSpPr>
          <p:nvPr/>
        </p:nvSpPr>
        <p:spPr bwMode="auto">
          <a:xfrm>
            <a:off x="-4532" y="7721671"/>
            <a:ext cx="2551736" cy="1441157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ตัวเชื่อมต่อตรง 14"/>
          <p:cNvCxnSpPr/>
          <p:nvPr/>
        </p:nvCxnSpPr>
        <p:spPr>
          <a:xfrm>
            <a:off x="-6928" y="7716985"/>
            <a:ext cx="2554132" cy="144584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ตัวแทนชื่อเรื่อง 8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ตัวแทนข้อความ 29"/>
          <p:cNvSpPr>
            <a:spLocks noGrp="1"/>
          </p:cNvSpPr>
          <p:nvPr>
            <p:ph type="body" idx="1"/>
          </p:nvPr>
        </p:nvSpPr>
        <p:spPr>
          <a:xfrm>
            <a:off x="342900" y="1975105"/>
            <a:ext cx="6172200" cy="6034617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ตัวแทนวันที่ 9"/>
          <p:cNvSpPr>
            <a:spLocks noGrp="1"/>
          </p:cNvSpPr>
          <p:nvPr>
            <p:ph type="dt" sz="half" idx="2"/>
          </p:nvPr>
        </p:nvSpPr>
        <p:spPr>
          <a:xfrm>
            <a:off x="5045274" y="8543925"/>
            <a:ext cx="1440180" cy="48768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E1D5EA5-8E5C-4818-93F9-8DC79E773078}" type="datetimeFigureOut">
              <a:rPr lang="th-TH" smtClean="0"/>
              <a:t>29/03/67</a:t>
            </a:fld>
            <a:endParaRPr lang="th-TH"/>
          </a:p>
        </p:txBody>
      </p:sp>
      <p:sp>
        <p:nvSpPr>
          <p:cNvPr id="22" name="ตัวแทนท้ายกระดาษ 21"/>
          <p:cNvSpPr>
            <a:spLocks noGrp="1"/>
          </p:cNvSpPr>
          <p:nvPr>
            <p:ph type="ftr" sz="quarter" idx="3"/>
          </p:nvPr>
        </p:nvSpPr>
        <p:spPr>
          <a:xfrm>
            <a:off x="3285054" y="8543926"/>
            <a:ext cx="1763011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18" name="ตัวแทนหมายเลขภาพนิ่ง 17"/>
          <p:cNvSpPr>
            <a:spLocks noGrp="1"/>
          </p:cNvSpPr>
          <p:nvPr>
            <p:ph type="sldNum" sz="quarter" idx="4"/>
          </p:nvPr>
        </p:nvSpPr>
        <p:spPr>
          <a:xfrm>
            <a:off x="6485454" y="8543926"/>
            <a:ext cx="274320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2D1135C-9E1B-4626-8E6F-5A699879F6F8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image" Target="../media/image3.jp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emf"/><Relationship Id="rId4" Type="http://schemas.openxmlformats.org/officeDocument/2006/relationships/hyperlink" Target="https://www.mamungsongton.go.th/index.php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.jpeg"/><Relationship Id="rId4" Type="http://schemas.openxmlformats.org/officeDocument/2006/relationships/hyperlink" Target="https://www.mamungsongton.go.th/index.php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21"/>
          <a:stretch/>
        </p:blipFill>
        <p:spPr bwMode="auto">
          <a:xfrm>
            <a:off x="1016731" y="3059832"/>
            <a:ext cx="4824536" cy="27363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กล่องข้อความ 2"/>
          <p:cNvSpPr txBox="1">
            <a:spLocks noChangeArrowheads="1"/>
          </p:cNvSpPr>
          <p:nvPr/>
        </p:nvSpPr>
        <p:spPr bwMode="auto">
          <a:xfrm>
            <a:off x="512639" y="1732624"/>
            <a:ext cx="5940697" cy="12249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sz="3200" b="1" dirty="0" smtClean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chemeClr val="tx1"/>
                </a:solidFill>
                <a:effectLst/>
                <a:latin typeface="Calibri"/>
                <a:ea typeface="Calibri"/>
                <a:cs typeface="JasmineUPC"/>
              </a:rPr>
              <a:t>คู่มือการใช้บริการ (</a:t>
            </a:r>
            <a:r>
              <a:rPr lang="en-US" b="1" dirty="0" smtClean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chemeClr val="tx1"/>
                </a:solidFill>
                <a:effectLst/>
                <a:latin typeface="JasmineUPC"/>
                <a:ea typeface="Calibri"/>
                <a:cs typeface="Cordia New"/>
              </a:rPr>
              <a:t>e-service</a:t>
            </a:r>
            <a:r>
              <a:rPr lang="th-TH" sz="3200" b="1" dirty="0" smtClean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chemeClr val="tx1"/>
                </a:solidFill>
                <a:effectLst/>
                <a:latin typeface="Calibri"/>
                <a:ea typeface="Calibri"/>
                <a:cs typeface="JasmineUPC"/>
              </a:rPr>
              <a:t>)</a:t>
            </a:r>
            <a:endParaRPr lang="en-US" sz="1200" dirty="0" smtClean="0">
              <a:solidFill>
                <a:schemeClr val="tx1"/>
              </a:solidFill>
              <a:effectLst/>
              <a:latin typeface="Calibri"/>
              <a:ea typeface="Calibri"/>
              <a:cs typeface="Cordia New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sz="3200" b="1" dirty="0" smtClean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chemeClr val="tx1"/>
                </a:solidFill>
                <a:effectLst/>
                <a:latin typeface="Calibri"/>
                <a:ea typeface="Calibri"/>
                <a:cs typeface="JasmineUPC"/>
              </a:rPr>
              <a:t>ขององค์การบริหารส่วนตำบลมะม่วงสองต้น</a:t>
            </a:r>
            <a:endParaRPr lang="en-US" sz="1200" dirty="0">
              <a:solidFill>
                <a:schemeClr val="tx1"/>
              </a:solidFill>
              <a:effectLst/>
              <a:latin typeface="Calibri"/>
              <a:ea typeface="Calibri"/>
              <a:cs typeface="Cordia New"/>
            </a:endParaRPr>
          </a:p>
        </p:txBody>
      </p:sp>
      <p:pic>
        <p:nvPicPr>
          <p:cNvPr id="8" name="รูปภาพ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312" y="35496"/>
            <a:ext cx="1857375" cy="1680845"/>
          </a:xfrm>
          <a:prstGeom prst="rect">
            <a:avLst/>
          </a:prstGeom>
        </p:spPr>
      </p:pic>
      <p:pic>
        <p:nvPicPr>
          <p:cNvPr id="9" name="รูปภาพ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51" y="4984884"/>
            <a:ext cx="6264696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81" y="8065926"/>
            <a:ext cx="1409700" cy="10763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84784" y="8513276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rPr>
              <a:t>องค์การบริหารส่วนตำบลมะม่วงสองต้น</a:t>
            </a:r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13" name="พระอาทิตย์ 12"/>
          <p:cNvSpPr/>
          <p:nvPr/>
        </p:nvSpPr>
        <p:spPr>
          <a:xfrm>
            <a:off x="1600081" y="524770"/>
            <a:ext cx="253362" cy="238162"/>
          </a:xfrm>
          <a:prstGeom prst="su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TextBox 14"/>
          <p:cNvSpPr txBox="1"/>
          <p:nvPr/>
        </p:nvSpPr>
        <p:spPr>
          <a:xfrm>
            <a:off x="246656" y="362822"/>
            <a:ext cx="129715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2060"/>
                </a:solidFill>
              </a:rPr>
              <a:t>E-Service</a:t>
            </a:r>
            <a:endParaRPr lang="th-TH" sz="2000" dirty="0">
              <a:solidFill>
                <a:srgbClr val="002060"/>
              </a:solidFill>
            </a:endParaRPr>
          </a:p>
        </p:txBody>
      </p:sp>
      <p:sp>
        <p:nvSpPr>
          <p:cNvPr id="17" name="พระอาทิตย์ 16"/>
          <p:cNvSpPr/>
          <p:nvPr/>
        </p:nvSpPr>
        <p:spPr>
          <a:xfrm>
            <a:off x="1484784" y="323528"/>
            <a:ext cx="253362" cy="238162"/>
          </a:xfrm>
          <a:prstGeom prst="su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292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" t="31322" r="60153" b="12663"/>
          <a:stretch/>
        </p:blipFill>
        <p:spPr bwMode="auto">
          <a:xfrm>
            <a:off x="5176243" y="3640088"/>
            <a:ext cx="1637133" cy="20917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รูปภาพ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312" y="35496"/>
            <a:ext cx="1857375" cy="168084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84784" y="8585284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rPr>
              <a:t>องค์การบริหารส่วนตำบลมะม่วงสองต้น</a:t>
            </a:r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80728" y="1779271"/>
            <a:ext cx="46875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 smtClean="0">
                <a:latin typeface="JasmineUPC" pitchFamily="18" charset="-34"/>
                <a:cs typeface="JasmineUPC" pitchFamily="18" charset="-34"/>
              </a:rPr>
              <a:t>วิธีใช้งานระบบการให้บริการ (</a:t>
            </a:r>
            <a:r>
              <a:rPr lang="en-US" b="1" dirty="0" smtClean="0">
                <a:latin typeface="JasmineUPC" pitchFamily="18" charset="-34"/>
                <a:cs typeface="JasmineUPC" pitchFamily="18" charset="-34"/>
              </a:rPr>
              <a:t>E-Service</a:t>
            </a:r>
            <a:r>
              <a:rPr lang="th-TH" b="1" dirty="0" smtClean="0">
                <a:latin typeface="JasmineUPC" pitchFamily="18" charset="-34"/>
                <a:cs typeface="JasmineUPC" pitchFamily="18" charset="-34"/>
              </a:rPr>
              <a:t>)</a:t>
            </a:r>
            <a:endParaRPr lang="th-TH" b="1" dirty="0"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17" name="พระอาทิตย์ 16"/>
          <p:cNvSpPr/>
          <p:nvPr/>
        </p:nvSpPr>
        <p:spPr>
          <a:xfrm>
            <a:off x="1543806" y="413468"/>
            <a:ext cx="253362" cy="238162"/>
          </a:xfrm>
          <a:prstGeom prst="su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TextBox 17"/>
          <p:cNvSpPr txBox="1"/>
          <p:nvPr/>
        </p:nvSpPr>
        <p:spPr>
          <a:xfrm>
            <a:off x="190381" y="251520"/>
            <a:ext cx="129715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2060"/>
                </a:solidFill>
              </a:rPr>
              <a:t>E-Service</a:t>
            </a:r>
            <a:endParaRPr lang="th-TH" sz="2000" dirty="0">
              <a:solidFill>
                <a:srgbClr val="002060"/>
              </a:solidFill>
            </a:endParaRPr>
          </a:p>
        </p:txBody>
      </p:sp>
      <p:sp>
        <p:nvSpPr>
          <p:cNvPr id="19" name="พระอาทิตย์ 18"/>
          <p:cNvSpPr/>
          <p:nvPr/>
        </p:nvSpPr>
        <p:spPr>
          <a:xfrm>
            <a:off x="1428509" y="212226"/>
            <a:ext cx="253362" cy="238162"/>
          </a:xfrm>
          <a:prstGeom prst="su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980728" y="2330460"/>
            <a:ext cx="4964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ระบบบริการประชาชน (</a:t>
            </a:r>
            <a:r>
              <a:rPr lang="en-US" sz="1800" dirty="0" smtClean="0">
                <a:latin typeface="JasmineUPC" pitchFamily="18" charset="-34"/>
                <a:cs typeface="JasmineUPC" pitchFamily="18" charset="-34"/>
              </a:rPr>
              <a:t>E-Service</a:t>
            </a:r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) เรื่อง ขอรับบริการทางออนไลน์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5241" y="2790850"/>
            <a:ext cx="1109599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rPr>
              <a:t>ขั้นตอนที่ 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2656" y="3275856"/>
            <a:ext cx="60486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ประชาชนเข้าใช้งานระบบ</a:t>
            </a:r>
            <a:r>
              <a:rPr lang="th-TH" sz="1800" dirty="0" smtClean="0">
                <a:solidFill>
                  <a:srgbClr val="002060"/>
                </a:solidFill>
                <a:latin typeface="JasmineUPC" pitchFamily="18" charset="-34"/>
                <a:cs typeface="JasmineUPC" pitchFamily="18" charset="-34"/>
              </a:rPr>
              <a:t>ผ่าน</a:t>
            </a:r>
            <a:r>
              <a:rPr lang="en-US" sz="1800" dirty="0" smtClean="0">
                <a:solidFill>
                  <a:srgbClr val="002060"/>
                </a:solidFill>
                <a:latin typeface="JasmineUPC" pitchFamily="18" charset="-34"/>
                <a:cs typeface="JasmineUPC" pitchFamily="18" charset="-34"/>
              </a:rPr>
              <a:t> </a:t>
            </a:r>
            <a:r>
              <a:rPr lang="en-US" sz="1800" dirty="0" smtClean="0">
                <a:latin typeface="JasmineUPC" pitchFamily="18" charset="-34"/>
                <a:cs typeface="JasmineUPC" pitchFamily="18" charset="-34"/>
                <a:hlinkClick r:id="rId4"/>
              </a:rPr>
              <a:t>https://www.mamungsongton.go.th/index.php</a:t>
            </a:r>
            <a:endParaRPr lang="en-US" sz="1800" dirty="0" smtClean="0">
              <a:latin typeface="JasmineUPC" pitchFamily="18" charset="-34"/>
              <a:cs typeface="JasmineUPC" pitchFamily="18" charset="-34"/>
            </a:endParaRPr>
          </a:p>
          <a:p>
            <a:endParaRPr lang="th-TH" sz="1800" dirty="0" smtClean="0">
              <a:latin typeface="JasmineUPC" pitchFamily="18" charset="-34"/>
              <a:cs typeface="JasmineUPC" pitchFamily="18" charset="-34"/>
            </a:endParaRPr>
          </a:p>
          <a:p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เลือกเมนู </a:t>
            </a:r>
            <a:r>
              <a:rPr lang="en-US" sz="1800" dirty="0" smtClean="0">
                <a:latin typeface="JasmineUPC" pitchFamily="18" charset="-34"/>
                <a:cs typeface="JasmineUPC" pitchFamily="18" charset="-34"/>
              </a:rPr>
              <a:t>E-Services </a:t>
            </a:r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                             และเลือก หรือคลิกที่ </a:t>
            </a:r>
            <a:r>
              <a:rPr lang="en-US" sz="1800" dirty="0" smtClean="0">
                <a:latin typeface="JasmineUPC" pitchFamily="18" charset="-34"/>
                <a:cs typeface="JasmineUPC" pitchFamily="18" charset="-34"/>
              </a:rPr>
              <a:t>SCAN ME</a:t>
            </a:r>
          </a:p>
          <a:p>
            <a:endParaRPr lang="en-US" sz="1800" dirty="0">
              <a:latin typeface="JasmineUPC" pitchFamily="18" charset="-34"/>
              <a:cs typeface="JasmineUPC" pitchFamily="18" charset="-34"/>
            </a:endParaRPr>
          </a:p>
          <a:p>
            <a:endParaRPr lang="en-US" sz="1800" dirty="0" smtClean="0">
              <a:latin typeface="JasmineUPC" pitchFamily="18" charset="-34"/>
              <a:cs typeface="JasmineUPC" pitchFamily="18" charset="-34"/>
            </a:endParaRPr>
          </a:p>
          <a:p>
            <a:endParaRPr lang="en-US" sz="1800" dirty="0">
              <a:latin typeface="JasmineUPC" pitchFamily="18" charset="-34"/>
              <a:cs typeface="JasmineUPC" pitchFamily="18" charset="-34"/>
            </a:endParaRPr>
          </a:p>
          <a:p>
            <a:endParaRPr lang="en-US" sz="1800" dirty="0" smtClean="0">
              <a:latin typeface="JasmineUPC" pitchFamily="18" charset="-34"/>
              <a:cs typeface="JasmineUPC" pitchFamily="18" charset="-34"/>
            </a:endParaRPr>
          </a:p>
          <a:p>
            <a:endParaRPr lang="en-US" sz="1800" dirty="0">
              <a:latin typeface="JasmineUPC" pitchFamily="18" charset="-34"/>
              <a:cs typeface="JasmineUPC" pitchFamily="18" charset="-34"/>
            </a:endParaRPr>
          </a:p>
          <a:p>
            <a:endParaRPr lang="en-US" sz="1800" dirty="0" smtClean="0">
              <a:latin typeface="JasmineUPC" pitchFamily="18" charset="-34"/>
              <a:cs typeface="JasmineUPC" pitchFamily="18" charset="-34"/>
            </a:endParaRPr>
          </a:p>
          <a:p>
            <a:endParaRPr lang="en-US" sz="1800" dirty="0">
              <a:latin typeface="JasmineUPC" pitchFamily="18" charset="-34"/>
              <a:cs typeface="JasmineUPC" pitchFamily="18" charset="-34"/>
            </a:endParaRPr>
          </a:p>
          <a:p>
            <a:endParaRPr lang="en-US" sz="1800" dirty="0">
              <a:latin typeface="JasmineUPC" pitchFamily="18" charset="-34"/>
              <a:cs typeface="JasmineUPC" pitchFamily="18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238" y="3300413"/>
            <a:ext cx="292794" cy="292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https://www.mamungsongton.go.th/images/E-servic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848" y="3709823"/>
            <a:ext cx="995616" cy="50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44" t="12398" r="15780" b="8988"/>
          <a:stretch/>
        </p:blipFill>
        <p:spPr bwMode="auto">
          <a:xfrm>
            <a:off x="1340768" y="4250060"/>
            <a:ext cx="4104456" cy="4384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รูปภาพ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84" y="7956376"/>
            <a:ext cx="1409700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01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312" y="35496"/>
            <a:ext cx="1857375" cy="1680845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81" y="8065926"/>
            <a:ext cx="1409700" cy="10763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84784" y="8513276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rPr>
              <a:t>องค์การบริหารส่วนตำบลมะม่วงสองต้น</a:t>
            </a:r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12" name="พระอาทิตย์ 11"/>
          <p:cNvSpPr/>
          <p:nvPr/>
        </p:nvSpPr>
        <p:spPr>
          <a:xfrm>
            <a:off x="1543806" y="413468"/>
            <a:ext cx="253362" cy="238162"/>
          </a:xfrm>
          <a:prstGeom prst="su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TextBox 16"/>
          <p:cNvSpPr txBox="1"/>
          <p:nvPr/>
        </p:nvSpPr>
        <p:spPr>
          <a:xfrm>
            <a:off x="190381" y="251520"/>
            <a:ext cx="129715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2060"/>
                </a:solidFill>
              </a:rPr>
              <a:t>E-Service</a:t>
            </a:r>
            <a:endParaRPr lang="th-TH" sz="2000" dirty="0">
              <a:solidFill>
                <a:srgbClr val="002060"/>
              </a:solidFill>
            </a:endParaRPr>
          </a:p>
        </p:txBody>
      </p:sp>
      <p:sp>
        <p:nvSpPr>
          <p:cNvPr id="18" name="พระอาทิตย์ 17"/>
          <p:cNvSpPr/>
          <p:nvPr/>
        </p:nvSpPr>
        <p:spPr>
          <a:xfrm>
            <a:off x="1428509" y="212226"/>
            <a:ext cx="253362" cy="238162"/>
          </a:xfrm>
          <a:prstGeom prst="su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extBox 1"/>
          <p:cNvSpPr txBox="1"/>
          <p:nvPr/>
        </p:nvSpPr>
        <p:spPr>
          <a:xfrm>
            <a:off x="260648" y="1024444"/>
            <a:ext cx="1289135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ขั้นตอนที่ 2</a:t>
            </a:r>
            <a:endParaRPr lang="th-TH" sz="2400" b="1" dirty="0"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624" y="1742777"/>
            <a:ext cx="2467088" cy="3693319"/>
          </a:xfrm>
          <a:prstGeom prst="rect">
            <a:avLst/>
          </a:prstGeom>
          <a:gradFill>
            <a:gsLst>
              <a:gs pos="23000">
                <a:schemeClr val="accent2">
                  <a:lumMod val="20000"/>
                  <a:lumOff val="80000"/>
                </a:schemeClr>
              </a:gs>
              <a:gs pos="63000">
                <a:srgbClr val="AFDBED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th-TH" sz="1800" b="1" dirty="0" smtClean="0">
                <a:latin typeface="JasmineUPC" pitchFamily="18" charset="-34"/>
                <a:cs typeface="JasmineUPC" pitchFamily="18" charset="-34"/>
              </a:rPr>
              <a:t>ประชาชนกรอกข้อมูล ดังนี้</a:t>
            </a:r>
          </a:p>
          <a:p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2.1 ระบุ วัน เดือน ปี </a:t>
            </a:r>
          </a:p>
          <a:p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2.2 เลือกเรื่องที่ขอรับบริการ</a:t>
            </a:r>
          </a:p>
          <a:p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2.3 กรอกข้อมูลชื่อ-สกุล</a:t>
            </a:r>
          </a:p>
          <a:p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2.4 กรอกเลขบัตรประชาชน</a:t>
            </a:r>
          </a:p>
          <a:p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2.5 กรอกเบอร์โทรศัพท์</a:t>
            </a:r>
          </a:p>
          <a:p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2.6 กรอกอี</a:t>
            </a:r>
            <a:r>
              <a:rPr lang="th-TH" sz="1800" dirty="0" err="1" smtClean="0">
                <a:latin typeface="JasmineUPC" pitchFamily="18" charset="-34"/>
                <a:cs typeface="JasmineUPC" pitchFamily="18" charset="-34"/>
              </a:rPr>
              <a:t>เมล</a:t>
            </a:r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 /</a:t>
            </a:r>
            <a:r>
              <a:rPr lang="th-TH" sz="1800" dirty="0" err="1" smtClean="0">
                <a:latin typeface="JasmineUPC" pitchFamily="18" charset="-34"/>
                <a:cs typeface="JasmineUPC" pitchFamily="18" charset="-34"/>
              </a:rPr>
              <a:t>ไลน์</a:t>
            </a:r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 </a:t>
            </a:r>
            <a:r>
              <a:rPr lang="en-US" sz="1800" dirty="0" smtClean="0">
                <a:latin typeface="JasmineUPC" pitchFamily="18" charset="-34"/>
                <a:cs typeface="JasmineUPC" pitchFamily="18" charset="-34"/>
              </a:rPr>
              <a:t>ID</a:t>
            </a:r>
          </a:p>
          <a:p>
            <a:r>
              <a:rPr lang="en-US" sz="1800" dirty="0" smtClean="0">
                <a:latin typeface="JasmineUPC" pitchFamily="18" charset="-34"/>
                <a:cs typeface="JasmineUPC" pitchFamily="18" charset="-34"/>
              </a:rPr>
              <a:t>2.7 </a:t>
            </a:r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กรอกที่อยู่</a:t>
            </a:r>
          </a:p>
          <a:p>
            <a:r>
              <a:rPr lang="en-US" sz="1800" dirty="0" smtClean="0">
                <a:latin typeface="JasmineUPC" pitchFamily="18" charset="-34"/>
                <a:cs typeface="JasmineUPC" pitchFamily="18" charset="-34"/>
              </a:rPr>
              <a:t>2.8 </a:t>
            </a:r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กรอกรายละเอียดที่รับบริการ</a:t>
            </a:r>
          </a:p>
          <a:p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2.9 แนบเอกสาร / ภาพประกอบ</a:t>
            </a:r>
          </a:p>
          <a:p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2.10 กรอกรหัสข้อมูล</a:t>
            </a:r>
          </a:p>
          <a:p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2.11 กดเลือก “ส่ง”</a:t>
            </a:r>
          </a:p>
          <a:p>
            <a:endParaRPr lang="th-TH" sz="1800" b="1" dirty="0">
              <a:latin typeface="JasmineUPC" pitchFamily="18" charset="-34"/>
              <a:cs typeface="JasmineUPC" pitchFamily="18" charset="-34"/>
            </a:endParaRPr>
          </a:p>
        </p:txBody>
      </p:sp>
      <p:pic>
        <p:nvPicPr>
          <p:cNvPr id="21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44" t="12398" r="15780" b="8988"/>
          <a:stretch/>
        </p:blipFill>
        <p:spPr bwMode="auto">
          <a:xfrm>
            <a:off x="2420888" y="1716341"/>
            <a:ext cx="4433730" cy="5075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201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312" y="35496"/>
            <a:ext cx="1857375" cy="1680845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81" y="8065926"/>
            <a:ext cx="1409700" cy="10763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84784" y="8513276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rPr>
              <a:t>องค์การบริหารส่วนตำบลมะม่วงสองต้น</a:t>
            </a:r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12" name="พระอาทิตย์ 11"/>
          <p:cNvSpPr/>
          <p:nvPr/>
        </p:nvSpPr>
        <p:spPr>
          <a:xfrm>
            <a:off x="1543806" y="413468"/>
            <a:ext cx="253362" cy="238162"/>
          </a:xfrm>
          <a:prstGeom prst="su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TextBox 16"/>
          <p:cNvSpPr txBox="1"/>
          <p:nvPr/>
        </p:nvSpPr>
        <p:spPr>
          <a:xfrm>
            <a:off x="190381" y="251520"/>
            <a:ext cx="129715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2060"/>
                </a:solidFill>
              </a:rPr>
              <a:t>E-Service</a:t>
            </a:r>
            <a:endParaRPr lang="th-TH" sz="2000" dirty="0">
              <a:solidFill>
                <a:srgbClr val="002060"/>
              </a:solidFill>
            </a:endParaRPr>
          </a:p>
        </p:txBody>
      </p:sp>
      <p:sp>
        <p:nvSpPr>
          <p:cNvPr id="18" name="พระอาทิตย์ 17"/>
          <p:cNvSpPr/>
          <p:nvPr/>
        </p:nvSpPr>
        <p:spPr>
          <a:xfrm>
            <a:off x="1428509" y="212226"/>
            <a:ext cx="253362" cy="238162"/>
          </a:xfrm>
          <a:prstGeom prst="su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TextBox 12"/>
          <p:cNvSpPr txBox="1"/>
          <p:nvPr/>
        </p:nvSpPr>
        <p:spPr>
          <a:xfrm>
            <a:off x="838956" y="2258452"/>
            <a:ext cx="2273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2. เรื่อง การจดทะเบียนพาณิชย์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0728" y="1779271"/>
            <a:ext cx="46875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 smtClean="0">
                <a:latin typeface="JasmineUPC" pitchFamily="18" charset="-34"/>
                <a:cs typeface="JasmineUPC" pitchFamily="18" charset="-34"/>
              </a:rPr>
              <a:t>วิธีใช้งานระบบการให้บริการ (</a:t>
            </a:r>
            <a:r>
              <a:rPr lang="en-US" b="1" dirty="0" smtClean="0">
                <a:latin typeface="JasmineUPC" pitchFamily="18" charset="-34"/>
                <a:cs typeface="JasmineUPC" pitchFamily="18" charset="-34"/>
              </a:rPr>
              <a:t>E-Service</a:t>
            </a:r>
            <a:r>
              <a:rPr lang="th-TH" b="1" dirty="0" smtClean="0">
                <a:latin typeface="JasmineUPC" pitchFamily="18" charset="-34"/>
                <a:cs typeface="JasmineUPC" pitchFamily="18" charset="-34"/>
              </a:rPr>
              <a:t>)</a:t>
            </a:r>
            <a:endParaRPr lang="th-TH" b="1" dirty="0"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1728" y="2790850"/>
            <a:ext cx="101662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rPr>
              <a:t>ขั้นตอนที่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6633" y="3293396"/>
            <a:ext cx="66967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ประชาชนเข้าใช้งานระบบ</a:t>
            </a:r>
            <a:r>
              <a:rPr lang="th-TH" sz="2400" b="1" dirty="0" smtClean="0">
                <a:solidFill>
                  <a:srgbClr val="002060"/>
                </a:solidFill>
                <a:latin typeface="JasmineUPC" pitchFamily="18" charset="-34"/>
                <a:cs typeface="JasmineUPC" pitchFamily="18" charset="-34"/>
              </a:rPr>
              <a:t>ผ่าน</a:t>
            </a:r>
            <a:r>
              <a:rPr lang="en-US" sz="2400" b="1" dirty="0" smtClean="0">
                <a:solidFill>
                  <a:srgbClr val="002060"/>
                </a:solidFill>
                <a:latin typeface="JasmineUPC" pitchFamily="18" charset="-34"/>
                <a:cs typeface="JasmineUPC" pitchFamily="18" charset="-34"/>
              </a:rPr>
              <a:t> </a:t>
            </a:r>
            <a:r>
              <a:rPr lang="en-US" sz="2400" b="1" dirty="0" smtClean="0">
                <a:latin typeface="JasmineUPC" pitchFamily="18" charset="-34"/>
                <a:cs typeface="JasmineUPC" pitchFamily="18" charset="-34"/>
                <a:hlinkClick r:id="rId4"/>
              </a:rPr>
              <a:t>https://www.mamungsongton.go.th/index.php</a:t>
            </a:r>
            <a:endParaRPr lang="en-US" sz="2400" b="1" dirty="0" smtClean="0">
              <a:latin typeface="JasmineUPC" pitchFamily="18" charset="-34"/>
              <a:cs typeface="JasmineUPC" pitchFamily="18" charset="-34"/>
            </a:endParaRPr>
          </a:p>
          <a:p>
            <a:endParaRPr lang="th-TH" sz="2400" b="1" dirty="0" smtClean="0">
              <a:latin typeface="JasmineUPC" pitchFamily="18" charset="-34"/>
              <a:cs typeface="JasmineUPC" pitchFamily="18" charset="-34"/>
            </a:endParaRPr>
          </a:p>
          <a:p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เลือกเมนู </a:t>
            </a:r>
            <a:r>
              <a:rPr lang="en-US" sz="2400" b="1" dirty="0" smtClean="0">
                <a:latin typeface="JasmineUPC" pitchFamily="18" charset="-34"/>
                <a:cs typeface="JasmineUPC" pitchFamily="18" charset="-34"/>
              </a:rPr>
              <a:t>E-Services                      </a:t>
            </a:r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คลิก</a:t>
            </a:r>
            <a:r>
              <a:rPr lang="th-TH" sz="2400" b="1" dirty="0">
                <a:latin typeface="JasmineUPC" pitchFamily="18" charset="-34"/>
                <a:cs typeface="JasmineUPC" pitchFamily="18" charset="-34"/>
              </a:rPr>
              <a:t> </a:t>
            </a:r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“</a:t>
            </a:r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การจดทะเบียนพาณิชย์”</a:t>
            </a:r>
          </a:p>
          <a:p>
            <a:endParaRPr lang="en-US" sz="2400" b="1" dirty="0">
              <a:latin typeface="JasmineUPC" pitchFamily="18" charset="-34"/>
              <a:cs typeface="JasmineUPC" pitchFamily="18" charset="-34"/>
            </a:endParaRPr>
          </a:p>
          <a:p>
            <a:endParaRPr lang="en-US" sz="2400" b="1" dirty="0" smtClean="0">
              <a:latin typeface="JasmineUPC" pitchFamily="18" charset="-34"/>
              <a:cs typeface="JasmineUPC" pitchFamily="18" charset="-34"/>
            </a:endParaRPr>
          </a:p>
          <a:p>
            <a:endParaRPr lang="en-US" sz="2400" b="1" dirty="0">
              <a:latin typeface="JasmineUPC" pitchFamily="18" charset="-34"/>
              <a:cs typeface="JasmineUPC" pitchFamily="18" charset="-34"/>
            </a:endParaRPr>
          </a:p>
          <a:p>
            <a:endParaRPr lang="en-US" sz="2400" b="1" dirty="0" smtClean="0">
              <a:latin typeface="JasmineUPC" pitchFamily="18" charset="-34"/>
              <a:cs typeface="JasmineUPC" pitchFamily="18" charset="-34"/>
            </a:endParaRPr>
          </a:p>
          <a:p>
            <a:endParaRPr lang="en-US" sz="2400" b="1" dirty="0">
              <a:latin typeface="JasmineUPC" pitchFamily="18" charset="-34"/>
              <a:cs typeface="JasmineUPC" pitchFamily="18" charset="-34"/>
            </a:endParaRPr>
          </a:p>
          <a:p>
            <a:endParaRPr lang="en-US" sz="2400" b="1" dirty="0">
              <a:latin typeface="JasmineUPC" pitchFamily="18" charset="-34"/>
              <a:cs typeface="JasmineUPC" pitchFamily="18" charset="-34"/>
            </a:endParaRPr>
          </a:p>
        </p:txBody>
      </p:sp>
      <p:pic>
        <p:nvPicPr>
          <p:cNvPr id="19" name="Picture 5" descr="https://www.mamungsongton.go.th/images/E-servic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872" y="4273292"/>
            <a:ext cx="1306136" cy="658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รูปภาพ 21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3" t="41065" b="19011"/>
          <a:stretch/>
        </p:blipFill>
        <p:spPr bwMode="auto">
          <a:xfrm>
            <a:off x="2249635" y="5292080"/>
            <a:ext cx="2149687" cy="13718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5188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312" y="35496"/>
            <a:ext cx="1857375" cy="1680845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81" y="8065926"/>
            <a:ext cx="1409700" cy="10763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84784" y="8513276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rPr>
              <a:t>องค์การบริหารส่วนตำบลมะม่วงสองต้น</a:t>
            </a:r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12" name="พระอาทิตย์ 11"/>
          <p:cNvSpPr/>
          <p:nvPr/>
        </p:nvSpPr>
        <p:spPr>
          <a:xfrm>
            <a:off x="1543806" y="413468"/>
            <a:ext cx="253362" cy="238162"/>
          </a:xfrm>
          <a:prstGeom prst="su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TextBox 16"/>
          <p:cNvSpPr txBox="1"/>
          <p:nvPr/>
        </p:nvSpPr>
        <p:spPr>
          <a:xfrm>
            <a:off x="190381" y="251520"/>
            <a:ext cx="129715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2060"/>
                </a:solidFill>
              </a:rPr>
              <a:t>E-Service</a:t>
            </a:r>
            <a:endParaRPr lang="th-TH" sz="2000" dirty="0">
              <a:solidFill>
                <a:srgbClr val="002060"/>
              </a:solidFill>
            </a:endParaRPr>
          </a:p>
        </p:txBody>
      </p:sp>
      <p:sp>
        <p:nvSpPr>
          <p:cNvPr id="18" name="พระอาทิตย์ 17"/>
          <p:cNvSpPr/>
          <p:nvPr/>
        </p:nvSpPr>
        <p:spPr>
          <a:xfrm>
            <a:off x="1428509" y="212226"/>
            <a:ext cx="253362" cy="238162"/>
          </a:xfrm>
          <a:prstGeom prst="su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extBox 1"/>
          <p:cNvSpPr txBox="1"/>
          <p:nvPr/>
        </p:nvSpPr>
        <p:spPr>
          <a:xfrm>
            <a:off x="260648" y="1024444"/>
            <a:ext cx="1289135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ขั้นตอนที่ 2</a:t>
            </a:r>
            <a:endParaRPr lang="th-TH" sz="2400" b="1" dirty="0"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8033" y="1773248"/>
            <a:ext cx="4400564" cy="2308324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44000">
                <a:srgbClr val="AFDBED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เลือกเอกสารที่จะดาวน์โหลด ดังนี้</a:t>
            </a:r>
          </a:p>
          <a:p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2.1 หนังสือมอบอำนาจ</a:t>
            </a:r>
          </a:p>
          <a:p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2.2 กรณีจดขายบนเว็บไซต์ (แนบเพิ่ม)</a:t>
            </a:r>
          </a:p>
          <a:p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2.3 ยินยอมให้ใช้สถานที่จดทะเบียนพาณิชย์</a:t>
            </a:r>
          </a:p>
          <a:p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2.4 เอกสารที่ใช้จดทะเบียนพาณิชย์</a:t>
            </a:r>
          </a:p>
          <a:p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2.5 แบบขอจดทะเบียนพาณิชย์</a:t>
            </a:r>
            <a:endParaRPr lang="th-TH" sz="2400" b="1" dirty="0"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4409" y="4348425"/>
            <a:ext cx="6008927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สำหรับผู้ที่จะยื่นจดทะเบียนพาณิชย์ให้ดาวน์โหลดเอกสารที่เกี่ยวข้อง เพื่อไปกรอก แล้วทำการแสกนไฟล์เป็น </a:t>
            </a:r>
            <a:r>
              <a:rPr lang="en-US" sz="2400" b="1" dirty="0" smtClean="0">
                <a:latin typeface="JasmineUPC" pitchFamily="18" charset="-34"/>
                <a:cs typeface="JasmineUPC" pitchFamily="18" charset="-34"/>
              </a:rPr>
              <a:t>PDF </a:t>
            </a:r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และส่งเข้าอี</a:t>
            </a:r>
            <a:r>
              <a:rPr lang="th-TH" sz="2400" b="1" dirty="0" err="1" smtClean="0">
                <a:latin typeface="JasmineUPC" pitchFamily="18" charset="-34"/>
                <a:cs typeface="JasmineUPC" pitchFamily="18" charset="-34"/>
              </a:rPr>
              <a:t>เมล</a:t>
            </a:r>
            <a:r>
              <a:rPr lang="th-TH" sz="2400" b="1" dirty="0" smtClean="0">
                <a:latin typeface="JasmineUPC" pitchFamily="18" charset="-34"/>
                <a:cs typeface="JasmineUPC" pitchFamily="18" charset="-34"/>
              </a:rPr>
              <a:t> </a:t>
            </a:r>
            <a:r>
              <a:rPr lang="en-US" sz="2400" b="1" dirty="0" smtClean="0">
                <a:latin typeface="JasmineUPC" pitchFamily="18" charset="-34"/>
                <a:cs typeface="JasmineUPC" pitchFamily="18" charset="-34"/>
              </a:rPr>
              <a:t>saraban@mamungsongton.go.th</a:t>
            </a:r>
            <a:endParaRPr lang="th-TH" sz="2400" b="1" dirty="0">
              <a:latin typeface="JasmineUPC" pitchFamily="18" charset="-34"/>
              <a:cs typeface="Jasmine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5188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รวมกลุ่ม">
  <a:themeElements>
    <a:clrScheme name="รวมกลุ่ม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 แบบคลาสสิก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รวมกลุ่ม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251</TotalTime>
  <Words>272</Words>
  <Application>Microsoft Office PowerPoint</Application>
  <PresentationFormat>นำเสนอทางหน้าจอ (4:3)</PresentationFormat>
  <Paragraphs>55</Paragraphs>
  <Slides>5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5</vt:i4>
      </vt:variant>
    </vt:vector>
  </HeadingPairs>
  <TitlesOfParts>
    <vt:vector size="6" baseType="lpstr">
      <vt:lpstr>รวมกลุ่ม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Windows User</cp:lastModifiedBy>
  <cp:revision>15</cp:revision>
  <cp:lastPrinted>2024-03-29T08:26:15Z</cp:lastPrinted>
  <dcterms:created xsi:type="dcterms:W3CDTF">2024-03-29T04:15:26Z</dcterms:created>
  <dcterms:modified xsi:type="dcterms:W3CDTF">2024-03-29T08:26:53Z</dcterms:modified>
</cp:coreProperties>
</file>